
<file path=[Content_Types].xml><?xml version="1.0" encoding="utf-8"?>
<Types xmlns="http://schemas.openxmlformats.org/package/2006/content-types">
  <Default Extension="png" ContentType="image/png"/>
  <Default Extension="mov" ContentType="video/quicktime"/>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0" d="100"/>
          <a:sy n="80" d="100"/>
        </p:scale>
        <p:origin x="48" y="25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IN"/>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IN"/>
          </a:p>
        </p:txBody>
      </p:sp>
      <p:sp>
        <p:nvSpPr>
          <p:cNvPr id="4" name="Date Placeholder 3"/>
          <p:cNvSpPr>
            <a:spLocks noGrp="1"/>
          </p:cNvSpPr>
          <p:nvPr>
            <p:ph type="dt" sz="half" idx="10"/>
          </p:nvPr>
        </p:nvSpPr>
        <p:spPr/>
        <p:txBody>
          <a:bodyPr/>
          <a:lstStyle/>
          <a:p>
            <a:fld id="{A8A64E25-5C27-4A0F-924A-77074108AB6E}" type="datetimeFigureOut">
              <a:rPr lang="en-IN" smtClean="0"/>
              <a:t>07-12-2022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11168C5-569F-4612-BFC8-7208EB190BCF}" type="slidenum">
              <a:rPr lang="en-IN" smtClean="0"/>
              <a:t>‹#›</a:t>
            </a:fld>
            <a:endParaRPr lang="en-IN"/>
          </a:p>
        </p:txBody>
      </p:sp>
    </p:spTree>
    <p:extLst>
      <p:ext uri="{BB962C8B-B14F-4D97-AF65-F5344CB8AC3E}">
        <p14:creationId xmlns:p14="http://schemas.microsoft.com/office/powerpoint/2010/main" val="380248155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A8A64E25-5C27-4A0F-924A-77074108AB6E}" type="datetimeFigureOut">
              <a:rPr lang="en-IN" smtClean="0"/>
              <a:t>07-12-2022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11168C5-569F-4612-BFC8-7208EB190BCF}" type="slidenum">
              <a:rPr lang="en-IN" smtClean="0"/>
              <a:t>‹#›</a:t>
            </a:fld>
            <a:endParaRPr lang="en-IN"/>
          </a:p>
        </p:txBody>
      </p:sp>
    </p:spTree>
    <p:extLst>
      <p:ext uri="{BB962C8B-B14F-4D97-AF65-F5344CB8AC3E}">
        <p14:creationId xmlns:p14="http://schemas.microsoft.com/office/powerpoint/2010/main" val="8802730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IN"/>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A8A64E25-5C27-4A0F-924A-77074108AB6E}" type="datetimeFigureOut">
              <a:rPr lang="en-IN" smtClean="0"/>
              <a:t>07-12-2022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11168C5-569F-4612-BFC8-7208EB190BCF}" type="slidenum">
              <a:rPr lang="en-IN" smtClean="0"/>
              <a:t>‹#›</a:t>
            </a:fld>
            <a:endParaRPr lang="en-IN"/>
          </a:p>
        </p:txBody>
      </p:sp>
    </p:spTree>
    <p:extLst>
      <p:ext uri="{BB962C8B-B14F-4D97-AF65-F5344CB8AC3E}">
        <p14:creationId xmlns:p14="http://schemas.microsoft.com/office/powerpoint/2010/main" val="27537765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10"/>
          </p:nvPr>
        </p:nvSpPr>
        <p:spPr/>
        <p:txBody>
          <a:bodyPr/>
          <a:lstStyle/>
          <a:p>
            <a:fld id="{A8A64E25-5C27-4A0F-924A-77074108AB6E}" type="datetimeFigureOut">
              <a:rPr lang="en-IN" smtClean="0"/>
              <a:t>07-12-2022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11168C5-569F-4612-BFC8-7208EB190BCF}" type="slidenum">
              <a:rPr lang="en-IN" smtClean="0"/>
              <a:t>‹#›</a:t>
            </a:fld>
            <a:endParaRPr lang="en-IN"/>
          </a:p>
        </p:txBody>
      </p:sp>
    </p:spTree>
    <p:extLst>
      <p:ext uri="{BB962C8B-B14F-4D97-AF65-F5344CB8AC3E}">
        <p14:creationId xmlns:p14="http://schemas.microsoft.com/office/powerpoint/2010/main" val="5617487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IN"/>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8A64E25-5C27-4A0F-924A-77074108AB6E}" type="datetimeFigureOut">
              <a:rPr lang="en-IN" smtClean="0"/>
              <a:t>07-12-2022</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D11168C5-569F-4612-BFC8-7208EB190BCF}" type="slidenum">
              <a:rPr lang="en-IN" smtClean="0"/>
              <a:t>‹#›</a:t>
            </a:fld>
            <a:endParaRPr lang="en-IN"/>
          </a:p>
        </p:txBody>
      </p:sp>
    </p:spTree>
    <p:extLst>
      <p:ext uri="{BB962C8B-B14F-4D97-AF65-F5344CB8AC3E}">
        <p14:creationId xmlns:p14="http://schemas.microsoft.com/office/powerpoint/2010/main" val="277628512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Date Placeholder 4"/>
          <p:cNvSpPr>
            <a:spLocks noGrp="1"/>
          </p:cNvSpPr>
          <p:nvPr>
            <p:ph type="dt" sz="half" idx="10"/>
          </p:nvPr>
        </p:nvSpPr>
        <p:spPr/>
        <p:txBody>
          <a:bodyPr/>
          <a:lstStyle/>
          <a:p>
            <a:fld id="{A8A64E25-5C27-4A0F-924A-77074108AB6E}" type="datetimeFigureOut">
              <a:rPr lang="en-IN" smtClean="0"/>
              <a:t>07-12-2022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11168C5-569F-4612-BFC8-7208EB190BCF}" type="slidenum">
              <a:rPr lang="en-IN" smtClean="0"/>
              <a:t>‹#›</a:t>
            </a:fld>
            <a:endParaRPr lang="en-IN"/>
          </a:p>
        </p:txBody>
      </p:sp>
    </p:spTree>
    <p:extLst>
      <p:ext uri="{BB962C8B-B14F-4D97-AF65-F5344CB8AC3E}">
        <p14:creationId xmlns:p14="http://schemas.microsoft.com/office/powerpoint/2010/main" val="129890489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IN"/>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7" name="Date Placeholder 6"/>
          <p:cNvSpPr>
            <a:spLocks noGrp="1"/>
          </p:cNvSpPr>
          <p:nvPr>
            <p:ph type="dt" sz="half" idx="10"/>
          </p:nvPr>
        </p:nvSpPr>
        <p:spPr/>
        <p:txBody>
          <a:bodyPr/>
          <a:lstStyle/>
          <a:p>
            <a:fld id="{A8A64E25-5C27-4A0F-924A-77074108AB6E}" type="datetimeFigureOut">
              <a:rPr lang="en-IN" smtClean="0"/>
              <a:t>07-12-2022</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D11168C5-569F-4612-BFC8-7208EB190BCF}" type="slidenum">
              <a:rPr lang="en-IN" smtClean="0"/>
              <a:t>‹#›</a:t>
            </a:fld>
            <a:endParaRPr lang="en-IN"/>
          </a:p>
        </p:txBody>
      </p:sp>
    </p:spTree>
    <p:extLst>
      <p:ext uri="{BB962C8B-B14F-4D97-AF65-F5344CB8AC3E}">
        <p14:creationId xmlns:p14="http://schemas.microsoft.com/office/powerpoint/2010/main" val="3989459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IN"/>
          </a:p>
        </p:txBody>
      </p:sp>
      <p:sp>
        <p:nvSpPr>
          <p:cNvPr id="3" name="Date Placeholder 2"/>
          <p:cNvSpPr>
            <a:spLocks noGrp="1"/>
          </p:cNvSpPr>
          <p:nvPr>
            <p:ph type="dt" sz="half" idx="10"/>
          </p:nvPr>
        </p:nvSpPr>
        <p:spPr/>
        <p:txBody>
          <a:bodyPr/>
          <a:lstStyle/>
          <a:p>
            <a:fld id="{A8A64E25-5C27-4A0F-924A-77074108AB6E}" type="datetimeFigureOut">
              <a:rPr lang="en-IN" smtClean="0"/>
              <a:t>07-12-2022</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D11168C5-569F-4612-BFC8-7208EB190BCF}" type="slidenum">
              <a:rPr lang="en-IN" smtClean="0"/>
              <a:t>‹#›</a:t>
            </a:fld>
            <a:endParaRPr lang="en-IN"/>
          </a:p>
        </p:txBody>
      </p:sp>
    </p:spTree>
    <p:extLst>
      <p:ext uri="{BB962C8B-B14F-4D97-AF65-F5344CB8AC3E}">
        <p14:creationId xmlns:p14="http://schemas.microsoft.com/office/powerpoint/2010/main" val="20707797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8A64E25-5C27-4A0F-924A-77074108AB6E}" type="datetimeFigureOut">
              <a:rPr lang="en-IN" smtClean="0"/>
              <a:t>07-12-2022</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D11168C5-569F-4612-BFC8-7208EB190BCF}" type="slidenum">
              <a:rPr lang="en-IN" smtClean="0"/>
              <a:t>‹#›</a:t>
            </a:fld>
            <a:endParaRPr lang="en-IN"/>
          </a:p>
        </p:txBody>
      </p:sp>
    </p:spTree>
    <p:extLst>
      <p:ext uri="{BB962C8B-B14F-4D97-AF65-F5344CB8AC3E}">
        <p14:creationId xmlns:p14="http://schemas.microsoft.com/office/powerpoint/2010/main" val="37059722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8A64E25-5C27-4A0F-924A-77074108AB6E}" type="datetimeFigureOut">
              <a:rPr lang="en-IN" smtClean="0"/>
              <a:t>07-12-2022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11168C5-569F-4612-BFC8-7208EB190BCF}" type="slidenum">
              <a:rPr lang="en-IN" smtClean="0"/>
              <a:t>‹#›</a:t>
            </a:fld>
            <a:endParaRPr lang="en-IN"/>
          </a:p>
        </p:txBody>
      </p:sp>
    </p:spTree>
    <p:extLst>
      <p:ext uri="{BB962C8B-B14F-4D97-AF65-F5344CB8AC3E}">
        <p14:creationId xmlns:p14="http://schemas.microsoft.com/office/powerpoint/2010/main" val="362365365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IN"/>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IN"/>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8A64E25-5C27-4A0F-924A-77074108AB6E}" type="datetimeFigureOut">
              <a:rPr lang="en-IN" smtClean="0"/>
              <a:t>07-12-2022</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D11168C5-569F-4612-BFC8-7208EB190BCF}" type="slidenum">
              <a:rPr lang="en-IN" smtClean="0"/>
              <a:t>‹#›</a:t>
            </a:fld>
            <a:endParaRPr lang="en-IN"/>
          </a:p>
        </p:txBody>
      </p:sp>
    </p:spTree>
    <p:extLst>
      <p:ext uri="{BB962C8B-B14F-4D97-AF65-F5344CB8AC3E}">
        <p14:creationId xmlns:p14="http://schemas.microsoft.com/office/powerpoint/2010/main" val="30857996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IN"/>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IN"/>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8A64E25-5C27-4A0F-924A-77074108AB6E}" type="datetimeFigureOut">
              <a:rPr lang="en-IN" smtClean="0"/>
              <a:t>07-12-2022</a:t>
            </a:fld>
            <a:endParaRPr lang="en-IN"/>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IN"/>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11168C5-569F-4612-BFC8-7208EB190BCF}" type="slidenum">
              <a:rPr lang="en-IN" smtClean="0"/>
              <a:t>‹#›</a:t>
            </a:fld>
            <a:endParaRPr lang="en-IN"/>
          </a:p>
        </p:txBody>
      </p:sp>
    </p:spTree>
    <p:extLst>
      <p:ext uri="{BB962C8B-B14F-4D97-AF65-F5344CB8AC3E}">
        <p14:creationId xmlns:p14="http://schemas.microsoft.com/office/powerpoint/2010/main" val="262832029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7" Type="http://schemas.openxmlformats.org/officeDocument/2006/relationships/image" Target="../media/image7.png"/><Relationship Id="rId2" Type="http://schemas.openxmlformats.org/officeDocument/2006/relationships/image" Target="../media/image2.png"/><Relationship Id="rId1" Type="http://schemas.openxmlformats.org/officeDocument/2006/relationships/slideLayout" Target="../slideLayouts/slideLayout2.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hyperlink" Target="https://public.tableau.com/app/profile/mahika.agrawal1593/viz/Layoff_2022_v03/YearlyDashboard" TargetMode="External"/><Relationship Id="rId4" Type="http://schemas.openxmlformats.org/officeDocument/2006/relationships/hyperlink" Target="https://www.kaggle.com/datasets/swaptr/layoffs-2022"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BEBA8EAE-BF5A-486C-A8C5-ECC9F3942E4B}">
                <a14:imgProps xmlns:a14="http://schemas.microsoft.com/office/drawing/2010/main">
                  <a14:imgLayer r:embed="rId3">
                    <a14:imgEffect>
                      <a14:artisticBlur/>
                    </a14:imgEffect>
                  </a14:imgLayer>
                </a14:imgProps>
              </a:ex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Title 1"/>
          <p:cNvSpPr>
            <a:spLocks noGrp="1"/>
          </p:cNvSpPr>
          <p:nvPr>
            <p:ph type="ctrTitle"/>
          </p:nvPr>
        </p:nvSpPr>
        <p:spPr>
          <a:xfrm>
            <a:off x="974220" y="-282014"/>
            <a:ext cx="10613877" cy="2238999"/>
          </a:xfrm>
        </p:spPr>
        <p:txBody>
          <a:bodyPr>
            <a:normAutofit/>
          </a:bodyPr>
          <a:lstStyle/>
          <a:p>
            <a:r>
              <a:rPr lang="en-US" sz="8000" b="1" dirty="0" smtClean="0">
                <a:ln w="9525">
                  <a:solidFill>
                    <a:schemeClr val="bg1"/>
                  </a:solidFill>
                  <a:prstDash val="solid"/>
                </a:ln>
                <a:effectLst>
                  <a:glow rad="228600">
                    <a:schemeClr val="accent4">
                      <a:satMod val="175000"/>
                      <a:alpha val="40000"/>
                    </a:schemeClr>
                  </a:glow>
                  <a:outerShdw blurRad="12700" dist="38100" dir="2700000" algn="tl" rotWithShape="0">
                    <a:schemeClr val="bg1">
                      <a:lumMod val="50000"/>
                    </a:schemeClr>
                  </a:outerShdw>
                </a:effectLst>
                <a:latin typeface="Bahnschrift SemiBold SemiConden" panose="020B0502040204020203" pitchFamily="34" charset="0"/>
              </a:rPr>
              <a:t>LAYOFF ANALYSIS</a:t>
            </a:r>
            <a:endParaRPr lang="en-IN" sz="8000" b="1" dirty="0">
              <a:ln w="9525">
                <a:solidFill>
                  <a:schemeClr val="bg1"/>
                </a:solidFill>
                <a:prstDash val="solid"/>
              </a:ln>
              <a:effectLst>
                <a:glow rad="228600">
                  <a:schemeClr val="accent4">
                    <a:satMod val="175000"/>
                    <a:alpha val="40000"/>
                  </a:schemeClr>
                </a:glow>
                <a:outerShdw blurRad="12700" dist="38100" dir="2700000" algn="tl" rotWithShape="0">
                  <a:schemeClr val="bg1">
                    <a:lumMod val="50000"/>
                  </a:schemeClr>
                </a:outerShdw>
              </a:effectLst>
              <a:latin typeface="Bahnschrift SemiBold SemiConden" panose="020B0502040204020203" pitchFamily="34" charset="0"/>
            </a:endParaRPr>
          </a:p>
        </p:txBody>
      </p:sp>
      <p:sp>
        <p:nvSpPr>
          <p:cNvPr id="3" name="TextBox 2"/>
          <p:cNvSpPr txBox="1"/>
          <p:nvPr/>
        </p:nvSpPr>
        <p:spPr>
          <a:xfrm>
            <a:off x="6743700" y="6305550"/>
            <a:ext cx="5448300" cy="400110"/>
          </a:xfrm>
          <a:prstGeom prst="rect">
            <a:avLst/>
          </a:prstGeom>
          <a:noFill/>
        </p:spPr>
        <p:txBody>
          <a:bodyPr wrap="square" rtlCol="0">
            <a:spAutoFit/>
          </a:bodyPr>
          <a:lstStyle/>
          <a:p>
            <a:r>
              <a:rPr lang="en-US" sz="2000" dirty="0" smtClean="0">
                <a:latin typeface="Bahnschrift SemiBold SemiConden" panose="020B0502040204020203" pitchFamily="34" charset="0"/>
              </a:rPr>
              <a:t>Presentation by – 20BAI10101 – Mahika Agrawal</a:t>
            </a:r>
            <a:endParaRPr lang="en-IN" sz="2000" dirty="0">
              <a:latin typeface="Bahnschrift SemiBold SemiConden" panose="020B0502040204020203" pitchFamily="34" charset="0"/>
            </a:endParaRPr>
          </a:p>
        </p:txBody>
      </p:sp>
    </p:spTree>
    <p:extLst>
      <p:ext uri="{BB962C8B-B14F-4D97-AF65-F5344CB8AC3E}">
        <p14:creationId xmlns:p14="http://schemas.microsoft.com/office/powerpoint/2010/main" val="36968459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462987" y="365125"/>
            <a:ext cx="10515600" cy="1325563"/>
          </a:xfrm>
        </p:spPr>
        <p:txBody>
          <a:bodyPr>
            <a:normAutofit/>
          </a:bodyPr>
          <a:lstStyle/>
          <a:p>
            <a:r>
              <a:rPr lang="en-US" sz="1400" dirty="0" smtClean="0">
                <a:latin typeface="Bahnschrift SemiBold SemiConden" panose="020B0502040204020203" pitchFamily="34" charset="0"/>
              </a:rPr>
              <a:t>This bar graph shows the total number of people who had been laid off belonging to a particular stage</a:t>
            </a:r>
            <a:endParaRPr lang="en-IN" sz="1400" dirty="0">
              <a:latin typeface="Bahnschrift SemiBold SemiConden" panose="020B0502040204020203" pitchFamily="34" charset="0"/>
            </a:endParaRPr>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rotWithShape="1">
          <a:blip r:embed="rId2"/>
          <a:srcRect l="24012" t="16222" b="10652"/>
          <a:stretch/>
        </p:blipFill>
        <p:spPr>
          <a:xfrm>
            <a:off x="462987" y="1145893"/>
            <a:ext cx="11389489" cy="5428527"/>
          </a:xfrm>
          <a:prstGeom prst="rect">
            <a:avLst/>
          </a:prstGeom>
        </p:spPr>
      </p:pic>
    </p:spTree>
    <p:extLst>
      <p:ext uri="{BB962C8B-B14F-4D97-AF65-F5344CB8AC3E}">
        <p14:creationId xmlns:p14="http://schemas.microsoft.com/office/powerpoint/2010/main" val="172623752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94632"/>
            <a:ext cx="10515600" cy="1325563"/>
          </a:xfrm>
        </p:spPr>
        <p:txBody>
          <a:bodyPr>
            <a:normAutofit/>
          </a:bodyPr>
          <a:lstStyle/>
          <a:p>
            <a:r>
              <a:rPr lang="en-US" sz="3200" dirty="0" smtClean="0">
                <a:latin typeface="Bahnschrift SemiBold SemiConden" panose="020B0502040204020203" pitchFamily="34" charset="0"/>
              </a:rPr>
              <a:t>Yearly Layoff Trend Comparison</a:t>
            </a:r>
            <a:endParaRPr lang="en-IN" sz="3200" dirty="0">
              <a:latin typeface="Bahnschrift SemiBold SemiConden" panose="020B0502040204020203" pitchFamily="34" charset="0"/>
            </a:endParaRPr>
          </a:p>
        </p:txBody>
      </p:sp>
      <p:sp>
        <p:nvSpPr>
          <p:cNvPr id="3" name="Content Placeholder 2"/>
          <p:cNvSpPr>
            <a:spLocks noGrp="1"/>
          </p:cNvSpPr>
          <p:nvPr>
            <p:ph idx="1"/>
          </p:nvPr>
        </p:nvSpPr>
        <p:spPr>
          <a:xfrm>
            <a:off x="0" y="645007"/>
            <a:ext cx="11968222" cy="4351338"/>
          </a:xfrm>
        </p:spPr>
        <p:txBody>
          <a:bodyPr>
            <a:normAutofit/>
          </a:bodyPr>
          <a:lstStyle/>
          <a:p>
            <a:pPr marL="0" indent="0">
              <a:buNone/>
            </a:pPr>
            <a:r>
              <a:rPr lang="en-US" sz="1400" dirty="0" smtClean="0">
                <a:latin typeface="Bahnschrift SemiBold SemiConden" panose="020B0502040204020203" pitchFamily="34" charset="0"/>
              </a:rPr>
              <a:t>The bar graph shows the year wise trends in lay offs in each industry. From the bar graph we can derive that 2022 has gone through the maximum number of layoffs irrespective of the industry</a:t>
            </a:r>
            <a:endParaRPr lang="en-IN" sz="1400" dirty="0">
              <a:latin typeface="Bahnschrift SemiBold SemiConden" panose="020B0502040204020203" pitchFamily="34" charset="0"/>
            </a:endParaRPr>
          </a:p>
        </p:txBody>
      </p:sp>
      <p:pic>
        <p:nvPicPr>
          <p:cNvPr id="4" name="Picture 3"/>
          <p:cNvPicPr>
            <a:picLocks noChangeAspect="1"/>
          </p:cNvPicPr>
          <p:nvPr/>
        </p:nvPicPr>
        <p:blipFill>
          <a:blip r:embed="rId2"/>
          <a:stretch>
            <a:fillRect/>
          </a:stretch>
        </p:blipFill>
        <p:spPr>
          <a:xfrm>
            <a:off x="298048" y="1239275"/>
            <a:ext cx="11542854" cy="5149949"/>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291308061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230188"/>
            <a:ext cx="12020550" cy="1325563"/>
          </a:xfrm>
        </p:spPr>
        <p:txBody>
          <a:bodyPr>
            <a:normAutofit/>
          </a:bodyPr>
          <a:lstStyle/>
          <a:p>
            <a:r>
              <a:rPr lang="en-US" sz="3200" dirty="0" smtClean="0">
                <a:latin typeface="Bahnschrift SemiBold SemiConden" panose="020B0502040204020203" pitchFamily="34" charset="0"/>
              </a:rPr>
              <a:t>Year wise Country Trend</a:t>
            </a:r>
            <a:br>
              <a:rPr lang="en-US" sz="3200" dirty="0" smtClean="0">
                <a:latin typeface="Bahnschrift SemiBold SemiConden" panose="020B0502040204020203" pitchFamily="34" charset="0"/>
              </a:rPr>
            </a:br>
            <a:r>
              <a:rPr lang="en-US" sz="1600" dirty="0" smtClean="0">
                <a:latin typeface="Bahnschrift SemiBold SemiConden" panose="020B0502040204020203" pitchFamily="34" charset="0"/>
              </a:rPr>
              <a:t>This map is the year wise trend of Companies and their respective lay-off percentage over the course of 3 years from 2020 to 2022</a:t>
            </a:r>
            <a:endParaRPr lang="en-IN" sz="1600" dirty="0">
              <a:latin typeface="Bahnschrift SemiBold SemiConden" panose="020B0502040204020203" pitchFamily="34" charset="0"/>
            </a:endParaRPr>
          </a:p>
        </p:txBody>
      </p:sp>
      <p:sp>
        <p:nvSpPr>
          <p:cNvPr id="3" name="Content Placeholder 2"/>
          <p:cNvSpPr>
            <a:spLocks noGrp="1"/>
          </p:cNvSpPr>
          <p:nvPr>
            <p:ph idx="1"/>
          </p:nvPr>
        </p:nvSpPr>
        <p:spPr/>
        <p:txBody>
          <a:bodyPr/>
          <a:lstStyle/>
          <a:p>
            <a:endParaRPr lang="en-IN"/>
          </a:p>
        </p:txBody>
      </p:sp>
      <p:pic>
        <p:nvPicPr>
          <p:cNvPr id="4" name="Picture 3"/>
          <p:cNvPicPr>
            <a:picLocks noChangeAspect="1"/>
          </p:cNvPicPr>
          <p:nvPr/>
        </p:nvPicPr>
        <p:blipFill rotWithShape="1">
          <a:blip r:embed="rId2"/>
          <a:srcRect l="24014" t="16168" b="10498"/>
          <a:stretch/>
        </p:blipFill>
        <p:spPr>
          <a:xfrm>
            <a:off x="454366" y="1095375"/>
            <a:ext cx="11283267" cy="5543550"/>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356775853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66674"/>
            <a:ext cx="12192000" cy="6791325"/>
          </a:xfrm>
          <a:prstGeom prst="rect">
            <a:avLst/>
          </a:prstGeom>
        </p:spPr>
      </p:pic>
      <p:sp>
        <p:nvSpPr>
          <p:cNvPr id="3" name="Content Placeholder 2"/>
          <p:cNvSpPr>
            <a:spLocks noGrp="1"/>
          </p:cNvSpPr>
          <p:nvPr>
            <p:ph idx="1"/>
          </p:nvPr>
        </p:nvSpPr>
        <p:spPr>
          <a:xfrm>
            <a:off x="6096000" y="153986"/>
            <a:ext cx="5810250" cy="2870200"/>
          </a:xfrm>
        </p:spPr>
        <p:txBody>
          <a:bodyPr>
            <a:noAutofit/>
          </a:bodyPr>
          <a:lstStyle/>
          <a:p>
            <a:pPr marL="0" indent="0">
              <a:buNone/>
            </a:pPr>
            <a:r>
              <a:rPr lang="en-US" sz="2400" dirty="0">
                <a:latin typeface="Bahnschrift SemiBold SemiConden" panose="020B0502040204020203" pitchFamily="34" charset="0"/>
              </a:rPr>
              <a:t>The most common reasons why employees are laid off include </a:t>
            </a:r>
            <a:r>
              <a:rPr lang="en-US" sz="2400" b="1" dirty="0">
                <a:latin typeface="Bahnschrift SemiBold SemiConden" panose="020B0502040204020203" pitchFamily="34" charset="0"/>
              </a:rPr>
              <a:t>cost-cutting, staff reduction, relocation, buyouts, and mergers</a:t>
            </a:r>
            <a:r>
              <a:rPr lang="en-US" sz="2400" dirty="0">
                <a:latin typeface="Bahnschrift SemiBold SemiConden" panose="020B0502040204020203" pitchFamily="34" charset="0"/>
              </a:rPr>
              <a:t>. However, company owners can choose other options instead of terminating their employees' contracts</a:t>
            </a:r>
            <a:r>
              <a:rPr lang="en-US" sz="2400" dirty="0" smtClean="0">
                <a:latin typeface="Bahnschrift SemiBold SemiConden" panose="020B0502040204020203" pitchFamily="34" charset="0"/>
              </a:rPr>
              <a:t>. </a:t>
            </a:r>
            <a:r>
              <a:rPr lang="en-US" sz="2400" dirty="0">
                <a:latin typeface="Bahnschrift SemiBold SemiConden" panose="020B0502040204020203" pitchFamily="34" charset="0"/>
              </a:rPr>
              <a:t>The person who is laid off </a:t>
            </a:r>
            <a:r>
              <a:rPr lang="en-US" sz="2400" b="1" dirty="0">
                <a:latin typeface="Bahnschrift SemiBold SemiConden" panose="020B0502040204020203" pitchFamily="34" charset="0"/>
              </a:rPr>
              <a:t>suffers the most distress</a:t>
            </a:r>
            <a:r>
              <a:rPr lang="en-US" sz="2400" dirty="0">
                <a:latin typeface="Bahnschrift SemiBold SemiConden" panose="020B0502040204020203" pitchFamily="34" charset="0"/>
              </a:rPr>
              <a:t>, but remaining employees suffer emotionally as well. </a:t>
            </a:r>
            <a:r>
              <a:rPr lang="en-US" sz="2400" dirty="0" smtClean="0">
                <a:latin typeface="Bahnschrift SemiBold SemiConden" panose="020B0502040204020203" pitchFamily="34" charset="0"/>
              </a:rPr>
              <a:t>Lets be nice to each other  and make this world a better place to live and thrive.</a:t>
            </a:r>
            <a:endParaRPr lang="en-IN" sz="2400" dirty="0">
              <a:latin typeface="Bahnschrift SemiBold SemiConden" panose="020B0502040204020203" pitchFamily="34" charset="0"/>
            </a:endParaRPr>
          </a:p>
        </p:txBody>
      </p:sp>
    </p:spTree>
    <p:extLst>
      <p:ext uri="{BB962C8B-B14F-4D97-AF65-F5344CB8AC3E}">
        <p14:creationId xmlns:p14="http://schemas.microsoft.com/office/powerpoint/2010/main" val="28706451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3913974" cy="4383993"/>
          </a:xfrm>
          <a:prstGeom prst="rect">
            <a:avLst/>
          </a:prstGeom>
        </p:spPr>
      </p:pic>
      <p:pic>
        <p:nvPicPr>
          <p:cNvPr id="5" name="Picture 4"/>
          <p:cNvPicPr>
            <a:picLocks noChangeAspect="1"/>
          </p:cNvPicPr>
          <p:nvPr/>
        </p:nvPicPr>
        <p:blipFill>
          <a:blip r:embed="rId3"/>
          <a:stretch>
            <a:fillRect/>
          </a:stretch>
        </p:blipFill>
        <p:spPr>
          <a:xfrm>
            <a:off x="0" y="4383993"/>
            <a:ext cx="3913974" cy="2474007"/>
          </a:xfrm>
          <a:prstGeom prst="rect">
            <a:avLst/>
          </a:prstGeom>
        </p:spPr>
      </p:pic>
      <p:pic>
        <p:nvPicPr>
          <p:cNvPr id="6" name="Picture 5"/>
          <p:cNvPicPr>
            <a:picLocks noChangeAspect="1"/>
          </p:cNvPicPr>
          <p:nvPr/>
        </p:nvPicPr>
        <p:blipFill>
          <a:blip r:embed="rId4"/>
          <a:stretch>
            <a:fillRect/>
          </a:stretch>
        </p:blipFill>
        <p:spPr>
          <a:xfrm>
            <a:off x="3913974" y="1"/>
            <a:ext cx="3777241" cy="2572283"/>
          </a:xfrm>
          <a:prstGeom prst="rect">
            <a:avLst/>
          </a:prstGeom>
        </p:spPr>
      </p:pic>
      <p:pic>
        <p:nvPicPr>
          <p:cNvPr id="7" name="Picture 6"/>
          <p:cNvPicPr>
            <a:picLocks noChangeAspect="1"/>
          </p:cNvPicPr>
          <p:nvPr/>
        </p:nvPicPr>
        <p:blipFill>
          <a:blip r:embed="rId5"/>
          <a:stretch>
            <a:fillRect/>
          </a:stretch>
        </p:blipFill>
        <p:spPr>
          <a:xfrm>
            <a:off x="3913975" y="2572285"/>
            <a:ext cx="3913974" cy="4285716"/>
          </a:xfrm>
          <a:prstGeom prst="rect">
            <a:avLst/>
          </a:prstGeom>
        </p:spPr>
      </p:pic>
      <p:pic>
        <p:nvPicPr>
          <p:cNvPr id="8" name="Picture 7"/>
          <p:cNvPicPr>
            <a:picLocks noChangeAspect="1"/>
          </p:cNvPicPr>
          <p:nvPr/>
        </p:nvPicPr>
        <p:blipFill>
          <a:blip r:embed="rId6"/>
          <a:stretch>
            <a:fillRect/>
          </a:stretch>
        </p:blipFill>
        <p:spPr>
          <a:xfrm>
            <a:off x="7691215" y="0"/>
            <a:ext cx="4500785" cy="3614871"/>
          </a:xfrm>
          <a:prstGeom prst="rect">
            <a:avLst/>
          </a:prstGeom>
        </p:spPr>
      </p:pic>
      <p:pic>
        <p:nvPicPr>
          <p:cNvPr id="9" name="Picture 8"/>
          <p:cNvPicPr>
            <a:picLocks noChangeAspect="1"/>
          </p:cNvPicPr>
          <p:nvPr/>
        </p:nvPicPr>
        <p:blipFill>
          <a:blip r:embed="rId7"/>
          <a:stretch>
            <a:fillRect/>
          </a:stretch>
        </p:blipFill>
        <p:spPr>
          <a:xfrm>
            <a:off x="7827949" y="3614870"/>
            <a:ext cx="4364051" cy="3243129"/>
          </a:xfrm>
          <a:prstGeom prst="rect">
            <a:avLst/>
          </a:prstGeom>
        </p:spPr>
      </p:pic>
    </p:spTree>
    <p:extLst>
      <p:ext uri="{BB962C8B-B14F-4D97-AF65-F5344CB8AC3E}">
        <p14:creationId xmlns:p14="http://schemas.microsoft.com/office/powerpoint/2010/main" val="18931482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lum bright="70000" contrast="-70000"/>
            <a:extLst>
              <a:ext uri="{BEBA8EAE-BF5A-486C-A8C5-ECC9F3942E4B}">
                <a14:imgProps xmlns:a14="http://schemas.microsoft.com/office/drawing/2010/main">
                  <a14:imgLayer r:embed="rId3">
                    <a14:imgEffect>
                      <a14:sharpenSoften amount="50000"/>
                    </a14:imgEffect>
                  </a14:imgLayer>
                </a14:imgProps>
              </a:ext>
              <a:ext uri="{28A0092B-C50C-407E-A947-70E740481C1C}">
                <a14:useLocalDpi xmlns:a14="http://schemas.microsoft.com/office/drawing/2010/main" val="0"/>
              </a:ext>
            </a:extLst>
          </a:blip>
          <a:stretch>
            <a:fillRect/>
          </a:stretch>
        </p:blipFill>
        <p:spPr>
          <a:xfrm>
            <a:off x="0" y="0"/>
            <a:ext cx="12191999" cy="6858000"/>
          </a:xfrm>
          <a:prstGeom prst="rect">
            <a:avLst/>
          </a:prstGeom>
        </p:spPr>
      </p:pic>
      <p:sp>
        <p:nvSpPr>
          <p:cNvPr id="3" name="Content Placeholder 2"/>
          <p:cNvSpPr>
            <a:spLocks noGrp="1"/>
          </p:cNvSpPr>
          <p:nvPr>
            <p:ph idx="1"/>
          </p:nvPr>
        </p:nvSpPr>
        <p:spPr>
          <a:xfrm>
            <a:off x="838200" y="428625"/>
            <a:ext cx="10515600" cy="5748338"/>
          </a:xfrm>
        </p:spPr>
        <p:txBody>
          <a:bodyPr>
            <a:normAutofit lnSpcReduction="10000"/>
          </a:bodyPr>
          <a:lstStyle/>
          <a:p>
            <a:pPr marL="0" indent="0" algn="just">
              <a:buNone/>
            </a:pPr>
            <a:r>
              <a:rPr lang="en-US" dirty="0" smtClean="0">
                <a:effectLst>
                  <a:glow rad="139700">
                    <a:schemeClr val="accent2">
                      <a:satMod val="175000"/>
                      <a:alpha val="40000"/>
                    </a:schemeClr>
                  </a:glow>
                </a:effectLst>
                <a:latin typeface="Bahnschrift SemiBold SemiConden" panose="020B0502040204020203" pitchFamily="34" charset="0"/>
              </a:rPr>
              <a:t>On the last slide, there were several examples of individuals who had just been laid off and were looking for job right away. I kept coming across postings on LinkedIn from individuals who had lost their jobs as a result of the recession. Employees who are suspended or laid off both experience some level of dread as a result of the layoff. Both suspended or dismissed workers and those who escape downsizing or staff layoffs may suffer grave consequences. Employees who have been laid off may display astonishment, rage, suspicion, </a:t>
            </a:r>
            <a:r>
              <a:rPr lang="en-US" dirty="0" smtClean="0">
                <a:effectLst>
                  <a:glow rad="139700">
                    <a:schemeClr val="accent2">
                      <a:satMod val="175000"/>
                      <a:alpha val="40000"/>
                    </a:schemeClr>
                  </a:glow>
                </a:effectLst>
                <a:latin typeface="Bahnschrift SemiBold SemiConden" panose="020B0502040204020203" pitchFamily="34" charset="0"/>
              </a:rPr>
              <a:t>skepticism, </a:t>
            </a:r>
            <a:r>
              <a:rPr lang="en-US" dirty="0" smtClean="0">
                <a:effectLst>
                  <a:glow rad="139700">
                    <a:schemeClr val="accent2">
                      <a:satMod val="175000"/>
                      <a:alpha val="40000"/>
                    </a:schemeClr>
                  </a:glow>
                </a:effectLst>
                <a:latin typeface="Bahnschrift SemiBold SemiConden" panose="020B0502040204020203" pitchFamily="34" charset="0"/>
              </a:rPr>
              <a:t>frustration, and escape. If employee layoffs are not handled carefully and correctly, there may be demonstrations and conflicts</a:t>
            </a:r>
            <a:r>
              <a:rPr lang="en-US" dirty="0" smtClean="0">
                <a:effectLst>
                  <a:glow rad="139700">
                    <a:schemeClr val="accent2">
                      <a:satMod val="175000"/>
                      <a:alpha val="40000"/>
                    </a:schemeClr>
                  </a:glow>
                </a:effectLst>
                <a:latin typeface="Bahnschrift SemiBold SemiConden" panose="020B0502040204020203" pitchFamily="34" charset="0"/>
              </a:rPr>
              <a:t>.</a:t>
            </a:r>
          </a:p>
          <a:p>
            <a:pPr marL="0" indent="0" algn="ctr">
              <a:buNone/>
            </a:pPr>
            <a:endParaRPr lang="en-US" dirty="0">
              <a:effectLst>
                <a:glow rad="139700">
                  <a:schemeClr val="accent2">
                    <a:satMod val="175000"/>
                    <a:alpha val="40000"/>
                  </a:schemeClr>
                </a:glow>
              </a:effectLst>
              <a:latin typeface="Bahnschrift SemiBold SemiConden" panose="020B0502040204020203" pitchFamily="34" charset="0"/>
            </a:endParaRPr>
          </a:p>
          <a:p>
            <a:pPr marL="0" indent="0" algn="just">
              <a:buNone/>
            </a:pPr>
            <a:r>
              <a:rPr lang="en-US" sz="1400" dirty="0" smtClean="0">
                <a:effectLst>
                  <a:glow rad="228600">
                    <a:schemeClr val="accent4">
                      <a:satMod val="175000"/>
                      <a:alpha val="40000"/>
                    </a:schemeClr>
                  </a:glow>
                </a:effectLst>
                <a:latin typeface="Bahnschrift SemiBold SemiConden" panose="020B0502040204020203" pitchFamily="34" charset="0"/>
              </a:rPr>
              <a:t>Link to </a:t>
            </a:r>
            <a:r>
              <a:rPr lang="en-US" sz="1400" dirty="0">
                <a:effectLst>
                  <a:glow rad="228600">
                    <a:schemeClr val="accent4">
                      <a:satMod val="175000"/>
                      <a:alpha val="40000"/>
                    </a:schemeClr>
                  </a:glow>
                </a:effectLst>
                <a:latin typeface="Bahnschrift SemiBold SemiConden" panose="020B0502040204020203" pitchFamily="34" charset="0"/>
              </a:rPr>
              <a:t>the dataset : </a:t>
            </a:r>
            <a:r>
              <a:rPr lang="en-US" sz="1400" dirty="0">
                <a:effectLst>
                  <a:glow rad="228600">
                    <a:schemeClr val="accent4">
                      <a:satMod val="175000"/>
                      <a:alpha val="40000"/>
                    </a:schemeClr>
                  </a:glow>
                </a:effectLst>
                <a:latin typeface="Bahnschrift SemiBold SemiConden" panose="020B0502040204020203" pitchFamily="34" charset="0"/>
                <a:hlinkClick r:id="rId4"/>
              </a:rPr>
              <a:t>https://</a:t>
            </a:r>
            <a:r>
              <a:rPr lang="en-US" sz="1400" dirty="0" smtClean="0">
                <a:effectLst>
                  <a:glow rad="228600">
                    <a:schemeClr val="accent4">
                      <a:satMod val="175000"/>
                      <a:alpha val="40000"/>
                    </a:schemeClr>
                  </a:glow>
                </a:effectLst>
                <a:latin typeface="Bahnschrift SemiBold SemiConden" panose="020B0502040204020203" pitchFamily="34" charset="0"/>
                <a:hlinkClick r:id="rId4"/>
              </a:rPr>
              <a:t>www.kaggle.com/datasets/swaptr/layoffs-2022</a:t>
            </a:r>
            <a:endParaRPr lang="en-US" sz="1400" dirty="0" smtClean="0">
              <a:effectLst>
                <a:glow rad="228600">
                  <a:schemeClr val="accent4">
                    <a:satMod val="175000"/>
                    <a:alpha val="40000"/>
                  </a:schemeClr>
                </a:glow>
              </a:effectLst>
              <a:latin typeface="Bahnschrift SemiBold SemiConden" panose="020B0502040204020203" pitchFamily="34" charset="0"/>
            </a:endParaRPr>
          </a:p>
          <a:p>
            <a:pPr marL="0" indent="0" algn="just">
              <a:buNone/>
            </a:pPr>
            <a:r>
              <a:rPr lang="en-US" sz="1400" dirty="0" smtClean="0">
                <a:effectLst>
                  <a:glow rad="228600">
                    <a:schemeClr val="accent4">
                      <a:satMod val="175000"/>
                      <a:alpha val="40000"/>
                    </a:schemeClr>
                  </a:glow>
                </a:effectLst>
                <a:latin typeface="Bahnschrift SemiBold SemiConden" panose="020B0502040204020203" pitchFamily="34" charset="0"/>
              </a:rPr>
              <a:t>Link to Visualization </a:t>
            </a:r>
            <a:r>
              <a:rPr lang="en-US" sz="1400" dirty="0">
                <a:effectLst>
                  <a:glow rad="228600">
                    <a:schemeClr val="accent4">
                      <a:satMod val="175000"/>
                      <a:alpha val="40000"/>
                    </a:schemeClr>
                  </a:glow>
                </a:effectLst>
                <a:latin typeface="Bahnschrift SemiBold SemiConden" panose="020B0502040204020203" pitchFamily="34" charset="0"/>
              </a:rPr>
              <a:t>: </a:t>
            </a:r>
            <a:endParaRPr lang="en-US" sz="1400" dirty="0" smtClean="0">
              <a:effectLst>
                <a:glow rad="228600">
                  <a:schemeClr val="accent4">
                    <a:satMod val="175000"/>
                    <a:alpha val="40000"/>
                  </a:schemeClr>
                </a:glow>
              </a:effectLst>
              <a:latin typeface="Bahnschrift SemiBold SemiConden" panose="020B0502040204020203" pitchFamily="34" charset="0"/>
            </a:endParaRPr>
          </a:p>
          <a:p>
            <a:pPr algn="just"/>
            <a:r>
              <a:rPr lang="en-US" sz="1400" dirty="0">
                <a:effectLst>
                  <a:glow rad="228600">
                    <a:schemeClr val="accent4">
                      <a:satMod val="175000"/>
                      <a:alpha val="40000"/>
                    </a:schemeClr>
                  </a:glow>
                </a:effectLst>
                <a:latin typeface="Bahnschrift SemiBold SemiConden" panose="020B0502040204020203" pitchFamily="34" charset="0"/>
                <a:hlinkClick r:id="rId5"/>
              </a:rPr>
              <a:t>https://</a:t>
            </a:r>
            <a:r>
              <a:rPr lang="en-US" sz="1400" dirty="0" smtClean="0">
                <a:effectLst>
                  <a:glow rad="228600">
                    <a:schemeClr val="accent4">
                      <a:satMod val="175000"/>
                      <a:alpha val="40000"/>
                    </a:schemeClr>
                  </a:glow>
                </a:effectLst>
                <a:latin typeface="Bahnschrift SemiBold SemiConden" panose="020B0502040204020203" pitchFamily="34" charset="0"/>
                <a:hlinkClick r:id="rId5"/>
              </a:rPr>
              <a:t>public.tableau.com/app/profile/mahika.agrawal1593/viz/Layoff_2022_v01/CountryDashboard</a:t>
            </a:r>
          </a:p>
          <a:p>
            <a:pPr algn="just"/>
            <a:r>
              <a:rPr lang="en-US" sz="1400" dirty="0">
                <a:effectLst>
                  <a:glow rad="228600">
                    <a:schemeClr val="accent4">
                      <a:satMod val="175000"/>
                      <a:alpha val="40000"/>
                    </a:schemeClr>
                  </a:glow>
                </a:effectLst>
                <a:latin typeface="Bahnschrift SemiBold SemiConden" panose="020B0502040204020203" pitchFamily="34" charset="0"/>
                <a:hlinkClick r:id="rId5"/>
              </a:rPr>
              <a:t>https://</a:t>
            </a:r>
            <a:r>
              <a:rPr lang="en-US" sz="1400" dirty="0" smtClean="0">
                <a:effectLst>
                  <a:glow rad="228600">
                    <a:schemeClr val="accent4">
                      <a:satMod val="175000"/>
                      <a:alpha val="40000"/>
                    </a:schemeClr>
                  </a:glow>
                </a:effectLst>
                <a:latin typeface="Bahnschrift SemiBold SemiConden" panose="020B0502040204020203" pitchFamily="34" charset="0"/>
                <a:hlinkClick r:id="rId5"/>
              </a:rPr>
              <a:t>public.tableau.com/app/profile/mahika.agrawal1593/viz/Layoff_2022_v02/Stageandfunds</a:t>
            </a:r>
            <a:endParaRPr lang="en-US" sz="1400" dirty="0">
              <a:effectLst>
                <a:glow rad="228600">
                  <a:schemeClr val="accent4">
                    <a:satMod val="175000"/>
                    <a:alpha val="40000"/>
                  </a:schemeClr>
                </a:glow>
              </a:effectLst>
              <a:latin typeface="Bahnschrift SemiBold SemiConden" panose="020B0502040204020203" pitchFamily="34" charset="0"/>
              <a:hlinkClick r:id="rId5"/>
            </a:endParaRPr>
          </a:p>
          <a:p>
            <a:pPr algn="just"/>
            <a:r>
              <a:rPr lang="en-US" sz="1400" dirty="0" smtClean="0">
                <a:effectLst>
                  <a:glow rad="228600">
                    <a:schemeClr val="accent4">
                      <a:satMod val="175000"/>
                      <a:alpha val="40000"/>
                    </a:schemeClr>
                  </a:glow>
                </a:effectLst>
                <a:latin typeface="Bahnschrift SemiBold SemiConden" panose="020B0502040204020203" pitchFamily="34" charset="0"/>
                <a:hlinkClick r:id="rId5"/>
              </a:rPr>
              <a:t>https</a:t>
            </a:r>
            <a:r>
              <a:rPr lang="en-US" sz="1400" dirty="0">
                <a:effectLst>
                  <a:glow rad="228600">
                    <a:schemeClr val="accent4">
                      <a:satMod val="175000"/>
                      <a:alpha val="40000"/>
                    </a:schemeClr>
                  </a:glow>
                </a:effectLst>
                <a:latin typeface="Bahnschrift SemiBold SemiConden" panose="020B0502040204020203" pitchFamily="34" charset="0"/>
                <a:hlinkClick r:id="rId5"/>
              </a:rPr>
              <a:t>://</a:t>
            </a:r>
            <a:r>
              <a:rPr lang="en-US" sz="1400" dirty="0" smtClean="0">
                <a:effectLst>
                  <a:glow rad="228600">
                    <a:schemeClr val="accent4">
                      <a:satMod val="175000"/>
                      <a:alpha val="40000"/>
                    </a:schemeClr>
                  </a:glow>
                </a:effectLst>
                <a:latin typeface="Bahnschrift SemiBold SemiConden" panose="020B0502040204020203" pitchFamily="34" charset="0"/>
                <a:hlinkClick r:id="rId5"/>
              </a:rPr>
              <a:t>public.tableau.com/app/profile/mahika.agrawal1593/viz/Layoff_2022_v03/YearlyDashboard</a:t>
            </a:r>
            <a:endParaRPr lang="en-US" sz="1400" dirty="0" smtClean="0">
              <a:effectLst>
                <a:glow rad="228600">
                  <a:schemeClr val="accent4">
                    <a:satMod val="175000"/>
                    <a:alpha val="40000"/>
                  </a:schemeClr>
                </a:glow>
              </a:effectLst>
              <a:latin typeface="Bahnschrift SemiBold SemiConden" panose="020B0502040204020203" pitchFamily="34" charset="0"/>
            </a:endParaRPr>
          </a:p>
          <a:p>
            <a:pPr marL="0" indent="0" algn="ctr">
              <a:buNone/>
            </a:pPr>
            <a:endParaRPr lang="en-IN" dirty="0">
              <a:effectLst>
                <a:glow rad="139700">
                  <a:schemeClr val="accent2">
                    <a:satMod val="175000"/>
                    <a:alpha val="40000"/>
                  </a:schemeClr>
                </a:glow>
              </a:effectLst>
              <a:latin typeface="Bahnschrift SemiBold SemiConden" panose="020B0502040204020203" pitchFamily="34" charset="0"/>
            </a:endParaRPr>
          </a:p>
        </p:txBody>
      </p:sp>
    </p:spTree>
    <p:extLst>
      <p:ext uri="{BB962C8B-B14F-4D97-AF65-F5344CB8AC3E}">
        <p14:creationId xmlns:p14="http://schemas.microsoft.com/office/powerpoint/2010/main" val="310765298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45562"/>
            <a:ext cx="10515600" cy="894476"/>
          </a:xfrm>
        </p:spPr>
        <p:txBody>
          <a:bodyPr>
            <a:normAutofit/>
          </a:bodyPr>
          <a:lstStyle/>
          <a:p>
            <a:r>
              <a:rPr lang="en-US" sz="3200" dirty="0" smtClean="0">
                <a:latin typeface="Bahnschrift SemiBold SemiConden" panose="020B0502040204020203" pitchFamily="34" charset="0"/>
              </a:rPr>
              <a:t>Industry-wise Layoff Percentage </a:t>
            </a:r>
            <a:endParaRPr lang="en-IN" sz="3200" dirty="0">
              <a:latin typeface="Bahnschrift SemiBold SemiConden" panose="020B0502040204020203" pitchFamily="34" charset="0"/>
            </a:endParaRPr>
          </a:p>
        </p:txBody>
      </p:sp>
      <p:sp>
        <p:nvSpPr>
          <p:cNvPr id="3" name="Content Placeholder 2"/>
          <p:cNvSpPr>
            <a:spLocks noGrp="1"/>
          </p:cNvSpPr>
          <p:nvPr>
            <p:ph idx="1"/>
          </p:nvPr>
        </p:nvSpPr>
        <p:spPr>
          <a:xfrm>
            <a:off x="0" y="825767"/>
            <a:ext cx="12192000" cy="4351338"/>
          </a:xfrm>
        </p:spPr>
        <p:txBody>
          <a:bodyPr>
            <a:normAutofit/>
          </a:bodyPr>
          <a:lstStyle/>
          <a:p>
            <a:pPr marL="0" indent="0" algn="ctr">
              <a:buNone/>
            </a:pPr>
            <a:r>
              <a:rPr lang="en-US" sz="1400" dirty="0" smtClean="0">
                <a:latin typeface="Bahnschrift SemiBold SemiConden" panose="020B0502040204020203" pitchFamily="34" charset="0"/>
              </a:rPr>
              <a:t>Layoff anxiety is real, and it can significantly impact your well-being. Studies have shown that job insecurity can negatively impact your concentration and motivation and lead to mental health issues, such as anxiety and depression. The following visualization on the screen shows the Industry wise trends in Layoffs. </a:t>
            </a:r>
          </a:p>
          <a:p>
            <a:pPr marL="0" indent="0" algn="ctr">
              <a:buNone/>
            </a:pPr>
            <a:endParaRPr lang="en-IN" sz="1400" dirty="0">
              <a:latin typeface="Bahnschrift SemiBold SemiConden" panose="020B0502040204020203" pitchFamily="34" charset="0"/>
            </a:endParaRPr>
          </a:p>
        </p:txBody>
      </p:sp>
      <p:pic>
        <p:nvPicPr>
          <p:cNvPr id="5" name="Picture 4"/>
          <p:cNvPicPr>
            <a:picLocks noChangeAspect="1"/>
          </p:cNvPicPr>
          <p:nvPr/>
        </p:nvPicPr>
        <p:blipFill>
          <a:blip r:embed="rId2"/>
          <a:stretch>
            <a:fillRect/>
          </a:stretch>
        </p:blipFill>
        <p:spPr>
          <a:xfrm>
            <a:off x="209385" y="1452881"/>
            <a:ext cx="11667655" cy="5202198"/>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242363048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04775" y="588645"/>
            <a:ext cx="12306300" cy="1325563"/>
          </a:xfrm>
        </p:spPr>
        <p:txBody>
          <a:bodyPr>
            <a:normAutofit/>
          </a:bodyPr>
          <a:lstStyle/>
          <a:p>
            <a:pPr algn="ctr"/>
            <a:r>
              <a:rPr lang="en-US" sz="1400" dirty="0" smtClean="0">
                <a:latin typeface="Bahnschrift SemiBold SemiConden" panose="020B0502040204020203" pitchFamily="34" charset="0"/>
              </a:rPr>
              <a:t>The pie chart shows that US has the maximum number of Layoffs. Around 1062 companies have laid off 1,45,736 employees and it still hasn’t stopped. Corporate </a:t>
            </a:r>
            <a:r>
              <a:rPr lang="en-US" sz="1400" dirty="0">
                <a:latin typeface="Bahnschrift SemiBold SemiConden" panose="020B0502040204020203" pitchFamily="34" charset="0"/>
              </a:rPr>
              <a:t>America is drastically reducing its workforce </a:t>
            </a:r>
            <a:r>
              <a:rPr lang="en-US" sz="1400" b="1" dirty="0">
                <a:latin typeface="Bahnschrift SemiBold SemiConden" panose="020B0502040204020203" pitchFamily="34" charset="0"/>
              </a:rPr>
              <a:t>as part of its restructuring efforts to prepare for a probable economic downturn brought on by the U.S. Federal Reserve's fight against inflation and the war in Ukraine</a:t>
            </a:r>
            <a:endParaRPr lang="en-IN" sz="1400" dirty="0">
              <a:latin typeface="Bahnschrift SemiBold SemiConden" panose="020B0502040204020203" pitchFamily="34" charset="0"/>
            </a:endParaRPr>
          </a:p>
        </p:txBody>
      </p:sp>
      <p:pic>
        <p:nvPicPr>
          <p:cNvPr id="6" name="Picture 5"/>
          <p:cNvPicPr>
            <a:picLocks noChangeAspect="1"/>
          </p:cNvPicPr>
          <p:nvPr/>
        </p:nvPicPr>
        <p:blipFill rotWithShape="1">
          <a:blip r:embed="rId2"/>
          <a:srcRect l="24837" t="15931" r="1757" b="10450"/>
          <a:stretch/>
        </p:blipFill>
        <p:spPr>
          <a:xfrm>
            <a:off x="426720" y="1812608"/>
            <a:ext cx="11389360" cy="4848915"/>
          </a:xfrm>
          <a:prstGeom prst="rect">
            <a:avLst/>
          </a:prstGeom>
          <a:ln w="88900" cap="sq" cmpd="thickThin">
            <a:solidFill>
              <a:srgbClr val="000000"/>
            </a:solidFill>
            <a:prstDash val="solid"/>
            <a:miter lim="800000"/>
          </a:ln>
          <a:effectLst>
            <a:innerShdw blurRad="76200">
              <a:srgbClr val="000000"/>
            </a:innerShdw>
          </a:effectLst>
        </p:spPr>
      </p:pic>
      <p:sp>
        <p:nvSpPr>
          <p:cNvPr id="7" name="Rectangle 6"/>
          <p:cNvSpPr/>
          <p:nvPr/>
        </p:nvSpPr>
        <p:spPr>
          <a:xfrm>
            <a:off x="71120" y="296257"/>
            <a:ext cx="5293360" cy="584775"/>
          </a:xfrm>
          <a:prstGeom prst="rect">
            <a:avLst/>
          </a:prstGeom>
        </p:spPr>
        <p:txBody>
          <a:bodyPr wrap="square">
            <a:spAutoFit/>
          </a:bodyPr>
          <a:lstStyle/>
          <a:p>
            <a:r>
              <a:rPr lang="en-US" sz="3200" dirty="0" smtClean="0">
                <a:latin typeface="Bahnschrift SemiBold SemiConden" panose="020B0502040204020203" pitchFamily="34" charset="0"/>
              </a:rPr>
              <a:t>Country-wise Total Laid off</a:t>
            </a:r>
            <a:endParaRPr lang="en-IN" sz="3200" dirty="0"/>
          </a:p>
        </p:txBody>
      </p:sp>
    </p:spTree>
    <p:extLst>
      <p:ext uri="{BB962C8B-B14F-4D97-AF65-F5344CB8AC3E}">
        <p14:creationId xmlns:p14="http://schemas.microsoft.com/office/powerpoint/2010/main" val="38415755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1800" dirty="0" smtClean="0">
                <a:latin typeface="Bahnschrift SemiBold SemiConden" panose="020B0502040204020203" pitchFamily="34" charset="0"/>
              </a:rPr>
              <a:t>The following map shows the percentage of layoff of each industry in each country</a:t>
            </a:r>
            <a:endParaRPr lang="en-IN" sz="1800" dirty="0">
              <a:latin typeface="Bahnschrift SemiBold SemiConden" panose="020B0502040204020203" pitchFamily="34" charset="0"/>
            </a:endParaRPr>
          </a:p>
        </p:txBody>
      </p:sp>
      <p:pic>
        <p:nvPicPr>
          <p:cNvPr id="4" name="video-output-70FA0E94-02EC-4AB2-927A-0E9B8D76C5E7">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318452" y="1229360"/>
            <a:ext cx="11555096" cy="5364480"/>
          </a:xfrm>
        </p:spPr>
      </p:pic>
      <p:sp>
        <p:nvSpPr>
          <p:cNvPr id="5" name="Rectangle 4"/>
          <p:cNvSpPr/>
          <p:nvPr/>
        </p:nvSpPr>
        <p:spPr>
          <a:xfrm>
            <a:off x="71120" y="202251"/>
            <a:ext cx="5293360" cy="584775"/>
          </a:xfrm>
          <a:prstGeom prst="rect">
            <a:avLst/>
          </a:prstGeom>
        </p:spPr>
        <p:txBody>
          <a:bodyPr wrap="square">
            <a:spAutoFit/>
          </a:bodyPr>
          <a:lstStyle/>
          <a:p>
            <a:r>
              <a:rPr lang="en-US" sz="3200" dirty="0" smtClean="0">
                <a:latin typeface="Bahnschrift SemiBold SemiConden" panose="020B0502040204020203" pitchFamily="34" charset="0"/>
              </a:rPr>
              <a:t>Industry wise Layoff Percentage</a:t>
            </a:r>
            <a:endParaRPr lang="en-IN" sz="3200" dirty="0"/>
          </a:p>
        </p:txBody>
      </p:sp>
    </p:spTree>
    <p:extLst>
      <p:ext uri="{BB962C8B-B14F-4D97-AF65-F5344CB8AC3E}">
        <p14:creationId xmlns:p14="http://schemas.microsoft.com/office/powerpoint/2010/main" val="3261543987"/>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167640" y="-229235"/>
            <a:ext cx="10515600" cy="1325563"/>
          </a:xfrm>
        </p:spPr>
        <p:txBody>
          <a:bodyPr>
            <a:normAutofit/>
          </a:bodyPr>
          <a:lstStyle/>
          <a:p>
            <a:r>
              <a:rPr lang="en-US" sz="3200" dirty="0" smtClean="0">
                <a:latin typeface="Bahnschrift SemiBold SemiConden" panose="020B0502040204020203" pitchFamily="34" charset="0"/>
              </a:rPr>
              <a:t>Companies Country-wise</a:t>
            </a:r>
            <a:endParaRPr lang="en-IN" sz="3200" dirty="0">
              <a:latin typeface="Bahnschrift SemiBold SemiConden" panose="020B0502040204020203" pitchFamily="34" charset="0"/>
            </a:endParaRPr>
          </a:p>
        </p:txBody>
      </p:sp>
      <p:sp>
        <p:nvSpPr>
          <p:cNvPr id="3" name="Content Placeholder 2"/>
          <p:cNvSpPr>
            <a:spLocks noGrp="1"/>
          </p:cNvSpPr>
          <p:nvPr>
            <p:ph idx="1"/>
          </p:nvPr>
        </p:nvSpPr>
        <p:spPr>
          <a:xfrm>
            <a:off x="-137160" y="684848"/>
            <a:ext cx="12176760" cy="4351338"/>
          </a:xfrm>
        </p:spPr>
        <p:txBody>
          <a:bodyPr>
            <a:normAutofit/>
          </a:bodyPr>
          <a:lstStyle/>
          <a:p>
            <a:pPr marL="0" indent="0" algn="ctr">
              <a:buNone/>
            </a:pPr>
            <a:r>
              <a:rPr lang="en-US" sz="1400" dirty="0">
                <a:latin typeface="Bahnschrift SemiBold SemiConden" panose="020B0502040204020203" pitchFamily="34" charset="0"/>
              </a:rPr>
              <a:t>Location plays a huge role in attracting and retaining the best employees, many of whom keep a close eye on where they're based in order to optimize work-life balance. Good location decisions can significantly boost a company's long-term performance. Poor ones can cost millions in lost </a:t>
            </a:r>
            <a:r>
              <a:rPr lang="en-US" sz="1400" dirty="0" smtClean="0">
                <a:latin typeface="Bahnschrift SemiBold SemiConden" panose="020B0502040204020203" pitchFamily="34" charset="0"/>
              </a:rPr>
              <a:t>talent</a:t>
            </a:r>
            <a:r>
              <a:rPr lang="en-US" sz="1400" dirty="0">
                <a:latin typeface="Bahnschrift SemiBold SemiConden" panose="020B0502040204020203" pitchFamily="34" charset="0"/>
              </a:rPr>
              <a:t>, productivity and capital</a:t>
            </a:r>
            <a:r>
              <a:rPr lang="en-US" sz="1400" dirty="0" smtClean="0">
                <a:latin typeface="Bahnschrift SemiBold SemiConden" panose="020B0502040204020203" pitchFamily="34" charset="0"/>
              </a:rPr>
              <a:t>.</a:t>
            </a:r>
          </a:p>
          <a:p>
            <a:pPr marL="0" indent="0" algn="ctr">
              <a:buNone/>
            </a:pPr>
            <a:endParaRPr lang="en-US" sz="1400" dirty="0">
              <a:latin typeface="Bahnschrift SemiBold SemiConden" panose="020B0502040204020203" pitchFamily="34" charset="0"/>
            </a:endParaRPr>
          </a:p>
          <a:p>
            <a:pPr marL="0" indent="0" algn="ctr">
              <a:buNone/>
            </a:pPr>
            <a:endParaRPr lang="en-IN" sz="1400" dirty="0">
              <a:latin typeface="Bahnschrift SemiBold SemiConden" panose="020B0502040204020203" pitchFamily="34" charset="0"/>
            </a:endParaRPr>
          </a:p>
        </p:txBody>
      </p:sp>
      <p:pic>
        <p:nvPicPr>
          <p:cNvPr id="4" name="Picture 3"/>
          <p:cNvPicPr>
            <a:picLocks noChangeAspect="1"/>
          </p:cNvPicPr>
          <p:nvPr/>
        </p:nvPicPr>
        <p:blipFill>
          <a:blip r:embed="rId2"/>
          <a:stretch>
            <a:fillRect/>
          </a:stretch>
        </p:blipFill>
        <p:spPr>
          <a:xfrm>
            <a:off x="318121" y="1478280"/>
            <a:ext cx="11523359" cy="4876800"/>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38406569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0" y="-330200"/>
            <a:ext cx="10515600" cy="1325563"/>
          </a:xfrm>
        </p:spPr>
        <p:txBody>
          <a:bodyPr>
            <a:normAutofit/>
          </a:bodyPr>
          <a:lstStyle/>
          <a:p>
            <a:r>
              <a:rPr lang="en-US" sz="3200" dirty="0" smtClean="0">
                <a:latin typeface="Bahnschrift SemiBold SemiConden" panose="020B0502040204020203" pitchFamily="34" charset="0"/>
              </a:rPr>
              <a:t>Funds Raised by each Industry</a:t>
            </a:r>
            <a:endParaRPr lang="en-IN" sz="3200" dirty="0">
              <a:latin typeface="Bahnschrift SemiBold SemiConden" panose="020B0502040204020203" pitchFamily="34" charset="0"/>
            </a:endParaRPr>
          </a:p>
        </p:txBody>
      </p:sp>
      <p:sp>
        <p:nvSpPr>
          <p:cNvPr id="3" name="Content Placeholder 2"/>
          <p:cNvSpPr>
            <a:spLocks noGrp="1"/>
          </p:cNvSpPr>
          <p:nvPr>
            <p:ph idx="1"/>
          </p:nvPr>
        </p:nvSpPr>
        <p:spPr>
          <a:xfrm>
            <a:off x="0" y="638174"/>
            <a:ext cx="12192000" cy="4348163"/>
          </a:xfrm>
        </p:spPr>
        <p:txBody>
          <a:bodyPr>
            <a:normAutofit/>
          </a:bodyPr>
          <a:lstStyle/>
          <a:p>
            <a:pPr marL="0" indent="0">
              <a:buNone/>
            </a:pPr>
            <a:r>
              <a:rPr lang="en-US" sz="1400" dirty="0">
                <a:latin typeface="Bahnschrift SemiBold SemiConden" panose="020B0502040204020203" pitchFamily="34" charset="0"/>
              </a:rPr>
              <a:t>The main sources of funding are retained earnings, debt capital, and equity capital. Companies use retained earnings from business operations to expand or distribute dividends to their shareholders. Businesses raise funds by borrowing debt privately from a bank or by going public (issuing debt securities</a:t>
            </a:r>
            <a:r>
              <a:rPr lang="en-US" sz="1400" dirty="0" smtClean="0">
                <a:latin typeface="Bahnschrift SemiBold SemiConden" panose="020B0502040204020203" pitchFamily="34" charset="0"/>
              </a:rPr>
              <a:t>). The following bar graph shows that the maximum amount of funds have been raised by the </a:t>
            </a:r>
            <a:r>
              <a:rPr lang="en-US" sz="1400" b="1" dirty="0">
                <a:latin typeface="Bahnschrift SemiBold SemiConden" panose="020B0502040204020203" pitchFamily="34" charset="0"/>
              </a:rPr>
              <a:t>M</a:t>
            </a:r>
            <a:r>
              <a:rPr lang="en-US" sz="1400" b="1" dirty="0" smtClean="0">
                <a:latin typeface="Bahnschrift SemiBold SemiConden" panose="020B0502040204020203" pitchFamily="34" charset="0"/>
              </a:rPr>
              <a:t>edia</a:t>
            </a:r>
            <a:r>
              <a:rPr lang="en-US" sz="1400" dirty="0" smtClean="0">
                <a:latin typeface="Bahnschrift SemiBold SemiConden" panose="020B0502040204020203" pitchFamily="34" charset="0"/>
              </a:rPr>
              <a:t> industry</a:t>
            </a:r>
            <a:endParaRPr lang="en-IN" sz="1400" dirty="0">
              <a:latin typeface="Bahnschrift SemiBold SemiConden" panose="020B0502040204020203" pitchFamily="34" charset="0"/>
            </a:endParaRPr>
          </a:p>
        </p:txBody>
      </p:sp>
      <p:pic>
        <p:nvPicPr>
          <p:cNvPr id="4" name="Picture 3"/>
          <p:cNvPicPr>
            <a:picLocks noChangeAspect="1"/>
          </p:cNvPicPr>
          <p:nvPr/>
        </p:nvPicPr>
        <p:blipFill>
          <a:blip r:embed="rId2"/>
          <a:stretch>
            <a:fillRect/>
          </a:stretch>
        </p:blipFill>
        <p:spPr>
          <a:xfrm>
            <a:off x="205740" y="1554748"/>
            <a:ext cx="11814868" cy="5055602"/>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21105736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243066" y="168355"/>
            <a:ext cx="10515600" cy="1325563"/>
          </a:xfrm>
        </p:spPr>
        <p:txBody>
          <a:bodyPr>
            <a:normAutofit/>
          </a:bodyPr>
          <a:lstStyle/>
          <a:p>
            <a:r>
              <a:rPr lang="en-US" sz="1400" dirty="0" smtClean="0">
                <a:latin typeface="Bahnschrift SemiBold SemiConden" panose="020B0502040204020203" pitchFamily="34" charset="0"/>
              </a:rPr>
              <a:t>The following Tree Map shows the Industry, Stage and their respective funds raised.</a:t>
            </a:r>
            <a:endParaRPr lang="en-IN" sz="1400" dirty="0">
              <a:latin typeface="Bahnschrift SemiBold SemiConden" panose="020B0502040204020203" pitchFamily="34" charset="0"/>
            </a:endParaRPr>
          </a:p>
        </p:txBody>
      </p:sp>
      <p:sp>
        <p:nvSpPr>
          <p:cNvPr id="5" name="Content Placeholder 4"/>
          <p:cNvSpPr>
            <a:spLocks noGrp="1"/>
          </p:cNvSpPr>
          <p:nvPr>
            <p:ph idx="1"/>
          </p:nvPr>
        </p:nvSpPr>
        <p:spPr/>
        <p:txBody>
          <a:bodyPr/>
          <a:lstStyle/>
          <a:p>
            <a:endParaRPr lang="en-IN"/>
          </a:p>
        </p:txBody>
      </p:sp>
      <p:pic>
        <p:nvPicPr>
          <p:cNvPr id="7" name="Picture 6"/>
          <p:cNvPicPr>
            <a:picLocks noChangeAspect="1"/>
          </p:cNvPicPr>
          <p:nvPr/>
        </p:nvPicPr>
        <p:blipFill rotWithShape="1">
          <a:blip r:embed="rId2"/>
          <a:srcRect l="24139" t="16333" b="10653"/>
          <a:stretch/>
        </p:blipFill>
        <p:spPr>
          <a:xfrm>
            <a:off x="324092" y="1182074"/>
            <a:ext cx="11551534" cy="5473369"/>
          </a:xfrm>
          <a:prstGeom prst="rect">
            <a:avLst/>
          </a:prstGeom>
          <a:ln w="889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3636949413"/>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246</TotalTime>
  <Words>420</Words>
  <Application>Microsoft Office PowerPoint</Application>
  <PresentationFormat>Widescreen</PresentationFormat>
  <Paragraphs>25</Paragraphs>
  <Slides>13</Slides>
  <Notes>0</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Bahnschrift SemiBold SemiConden</vt:lpstr>
      <vt:lpstr>Calibri</vt:lpstr>
      <vt:lpstr>Calibri Light</vt:lpstr>
      <vt:lpstr>Office Theme</vt:lpstr>
      <vt:lpstr>LAYOFF ANALYSIS</vt:lpstr>
      <vt:lpstr>PowerPoint Presentation</vt:lpstr>
      <vt:lpstr>PowerPoint Presentation</vt:lpstr>
      <vt:lpstr>Industry-wise Layoff Percentage </vt:lpstr>
      <vt:lpstr>The pie chart shows that US has the maximum number of Layoffs. Around 1062 companies have laid off 1,45,736 employees and it still hasn’t stopped. Corporate America is drastically reducing its workforce as part of its restructuring efforts to prepare for a probable economic downturn brought on by the U.S. Federal Reserve's fight against inflation and the war in Ukraine</vt:lpstr>
      <vt:lpstr>The following map shows the percentage of layoff of each industry in each country</vt:lpstr>
      <vt:lpstr>Companies Country-wise</vt:lpstr>
      <vt:lpstr>Funds Raised by each Industry</vt:lpstr>
      <vt:lpstr>The following Tree Map shows the Industry, Stage and their respective funds raised.</vt:lpstr>
      <vt:lpstr>This bar graph shows the total number of people who had been laid off belonging to a particular stage</vt:lpstr>
      <vt:lpstr>Yearly Layoff Trend Comparison</vt:lpstr>
      <vt:lpstr>Year wise Country Trend This map is the year wise trend of Companies and their respective lay-off percentage over the course of 3 years from 2020 to 2022</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LAYOFF ANALYSIS</dc:title>
  <dc:creator>Mahika Agrawal</dc:creator>
  <cp:lastModifiedBy>Mahika Agrawal</cp:lastModifiedBy>
  <cp:revision>17</cp:revision>
  <dcterms:created xsi:type="dcterms:W3CDTF">2022-12-07T12:27:43Z</dcterms:created>
  <dcterms:modified xsi:type="dcterms:W3CDTF">2022-12-07T16:34:31Z</dcterms:modified>
</cp:coreProperties>
</file>

<file path=docProps/thumbnail.jpeg>
</file>